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9" r:id="rId6"/>
    <p:sldId id="270" r:id="rId7"/>
    <p:sldId id="261" r:id="rId8"/>
    <p:sldId id="274" r:id="rId9"/>
    <p:sldId id="263" r:id="rId10"/>
    <p:sldId id="275" r:id="rId11"/>
    <p:sldId id="276" r:id="rId12"/>
    <p:sldId id="277" r:id="rId13"/>
    <p:sldId id="278" r:id="rId14"/>
    <p:sldId id="279" r:id="rId15"/>
    <p:sldId id="280" r:id="rId16"/>
    <p:sldId id="272" r:id="rId17"/>
    <p:sldId id="28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27764-57FF-464B-AED6-B38ECFA1B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ECD303-A3C5-4F56-9914-BAAE764DEC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BE457-E22C-4948-8550-A3E2E2A5E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35D42-AD14-4C0A-9561-100E49B1A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865FA-4D3A-42ED-AB95-1D357281B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982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B3576-9015-4683-BE0F-029512DA7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C93B9-29CE-404B-9D69-B67B0DE04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37391-5A3F-4532-B1D8-B94C2F3B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6B08D-0834-4976-81CA-2B6D64E88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F42C0-151B-4959-B31D-91864109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1848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3EB1B5-40F7-40A7-9685-A413EEDE42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A750DA-8482-4962-98CF-AF8AB2B39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8403A-5852-4929-809B-187238822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BAC79-CB87-4A9E-BFBF-B29339D07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D6D01-777C-4432-8609-0EBA21AF4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6042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7F750-8FF1-454A-B429-2708EF841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EE422-013E-4E71-9A5E-0B918F411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1DCDBA-56AA-4E9A-8B82-BC43C7DB5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6414F-3BCE-46DA-B42C-84B929F4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2746B-AE77-43C9-BF9B-41AACA6F2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6593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6BBAC-D623-4A2F-A61C-780250960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F74F1D-D104-4373-A2FF-6FD12724F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06934-1825-494D-B0B1-363F4B1AB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EE5FD5-3200-4DAA-9502-5DBBB4D2CA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B3B19-0368-4775-B45B-89C89C8BB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2928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D0C88-DC78-4536-A835-4B0E315F0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3101-6A07-42EC-A229-53326F3C53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32C429-80B4-41D6-9AD7-1CCF982284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875E3-C2D6-4A52-8832-63C3F3F31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68754-C372-4C9C-8F1F-C4DA08578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1AE88-1BDE-46D1-96FD-70CB52377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666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B6D9-EA8B-4F84-A179-D69602EDA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E6A18E-18E4-46ED-94AD-A393B9956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ED5EB9-7690-4B13-BB2A-C276E1931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21BD71-D562-4EEC-AC0F-A0E872CA0E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95BD4A-C1E2-4440-B988-61F18F826F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45EB59-5FFC-437F-BD07-68417C873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5C3C04-1A67-4974-8592-C190E3A94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8A27A7-D37F-4B6E-A4D9-C6DEA17C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5375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B579-89DE-4E7C-AA5D-C529AD2E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7BAFE1-8D2F-41BB-B1AC-4FF3BD1DA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63EF3F-3F73-42D9-B2DF-A8F3B325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2A1057-549E-4D6C-9F4A-2F4E315F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5949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05B16B-F89D-4F95-BE7F-6046A47D5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6229F9-B41F-4F70-BF59-297994028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0BFEBE-4669-453E-8675-22FA9746C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5764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2DEB1-29A2-419C-AA26-10463B2F8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E145A-3484-416C-BAAF-6C7298F461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8E1954-432A-4E19-BE71-78B262C54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CF63C8-AA8D-4A49-9B8B-4699607EA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07BF84-DF9F-4187-9D0F-7E2F1C812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5536E-8C33-4594-80AB-5F9680689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9799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1DAEB-6D9F-45C2-A619-0CA18FA4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C8CE70-F548-499E-BFB2-D77F299F8F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12E792-11BB-43B4-B5C1-FA46CE54A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B94869-1880-4562-BE29-85B2DE95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CBDFC-61E9-4E29-AFD6-B213DF560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89797E-4522-4896-8980-9B97EB3C3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086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B3A3D5-25C1-4935-B331-48E6868D2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BB662-BC65-46DE-8E8F-66BBD0E5F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53AF0-D86D-45CE-AD53-6FCB3B8BCE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DC57E-2A38-406C-B403-704C15490578}" type="datetimeFigureOut">
              <a:rPr lang="en-CA" smtClean="0"/>
              <a:t>2020-08-29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2E2C8-022C-4788-9427-D73AF4742B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0D600-1B06-40BA-8957-C3282AACD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65FDBF-41FB-4365-A69C-DB14F4E5631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732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doptopenjdk.net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netbeans.apache.org/download/nb120/nb120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luonhq.com/products/scene-builder/#downloa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ev.mysql.com/downloads/installer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A61CC21-5FC2-4E15-A20F-17C5DABC4B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DC8FB2-18B4-4F39-930C-AA8C28AC8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 sz="5200" b="1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Software Development Project Java III</a:t>
            </a:r>
            <a:br>
              <a:rPr lang="en-CA" sz="5200" b="1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CA" sz="5200" b="1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Course Software</a:t>
            </a:r>
            <a:endParaRPr lang="en-CA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E3DE7-41DE-4836-982D-D4D4CCCC5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420-517-DW</a:t>
            </a:r>
          </a:p>
          <a:p>
            <a:r>
              <a:rPr lang="en-CA">
                <a:solidFill>
                  <a:srgbClr val="FFFFFF"/>
                </a:solidFill>
              </a:rPr>
              <a:t>With Ken Fogel</a:t>
            </a:r>
          </a:p>
        </p:txBody>
      </p:sp>
    </p:spTree>
    <p:extLst>
      <p:ext uri="{BB962C8B-B14F-4D97-AF65-F5344CB8AC3E}">
        <p14:creationId xmlns:p14="http://schemas.microsoft.com/office/powerpoint/2010/main" val="3516290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 dirty="0">
                <a:solidFill>
                  <a:srgbClr val="FFFFFF"/>
                </a:solidFill>
              </a:rPr>
              <a:t>MySQL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After all the components are installed you need to configure MySQL</a:t>
            </a:r>
          </a:p>
          <a:p>
            <a:r>
              <a:rPr lang="en-CA" sz="2400" dirty="0"/>
              <a:t>Accept all defaults until you get to this dialog where you will check </a:t>
            </a:r>
            <a:r>
              <a:rPr lang="en-CA" sz="2400" i="1" dirty="0">
                <a:latin typeface="Consolas" panose="020B0609020204030204" pitchFamily="49" charset="0"/>
              </a:rPr>
              <a:t>Show Advanced and Logging Options</a:t>
            </a:r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B7BA50-2289-4C9B-A863-2007B3370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874" y="2348682"/>
            <a:ext cx="5172075" cy="390208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76C8346C-DCE1-4D1E-BB50-C43CE59E127C}"/>
              </a:ext>
            </a:extLst>
          </p:cNvPr>
          <p:cNvSpPr/>
          <p:nvPr/>
        </p:nvSpPr>
        <p:spPr>
          <a:xfrm rot="15798827">
            <a:off x="6448425" y="5314950"/>
            <a:ext cx="438150" cy="3238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4826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 dirty="0">
                <a:solidFill>
                  <a:srgbClr val="FFFFFF"/>
                </a:solidFill>
              </a:rPr>
              <a:t>MySQL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dirty="0"/>
              <a:t>Accept all defaults until this dialog</a:t>
            </a:r>
          </a:p>
          <a:p>
            <a:r>
              <a:rPr lang="en-CA" dirty="0"/>
              <a:t>While a poor choice from the perspective of security, please use </a:t>
            </a:r>
            <a:r>
              <a:rPr lang="en-CA" i="1" dirty="0" err="1">
                <a:latin typeface="Consolas" panose="020B0609020204030204" pitchFamily="49" charset="0"/>
              </a:rPr>
              <a:t>dawson</a:t>
            </a:r>
            <a:r>
              <a:rPr lang="en-CA" dirty="0"/>
              <a:t> as the root password</a:t>
            </a:r>
          </a:p>
          <a:p>
            <a:pPr lvl="1"/>
            <a:r>
              <a:rPr lang="en-CA" sz="2800" dirty="0"/>
              <a:t>This will ensure that when I run your code we will have the same root credentials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21953D-CD23-402A-B2B7-62E1F76C8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2150" y="3394167"/>
            <a:ext cx="7413379" cy="27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914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 dirty="0">
                <a:solidFill>
                  <a:srgbClr val="FFFFFF"/>
                </a:solidFill>
              </a:rPr>
              <a:t>MySQL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b="1" dirty="0"/>
              <a:t>Windows</a:t>
            </a:r>
          </a:p>
          <a:p>
            <a:pPr lvl="1"/>
            <a:r>
              <a:rPr lang="en-CA" dirty="0"/>
              <a:t>Most efficient way to run MySQL is as a service</a:t>
            </a:r>
          </a:p>
          <a:p>
            <a:pPr lvl="1"/>
            <a:r>
              <a:rPr lang="en-CA" dirty="0"/>
              <a:t>Uncheck </a:t>
            </a:r>
            <a:r>
              <a:rPr lang="en-CA" i="1" dirty="0">
                <a:latin typeface="Consolas" panose="020B0609020204030204" pitchFamily="49" charset="0"/>
              </a:rPr>
              <a:t>Start the MySQL Service at System Startup</a:t>
            </a:r>
          </a:p>
          <a:p>
            <a:pPr lvl="1"/>
            <a:r>
              <a:rPr lang="en-CA" dirty="0"/>
              <a:t>You will start and stop MySQL from the Windows Services app</a:t>
            </a:r>
          </a:p>
          <a:p>
            <a:pPr marL="0" indent="0">
              <a:buNone/>
            </a:pPr>
            <a:endParaRPr lang="en-CA" sz="2400" dirty="0"/>
          </a:p>
          <a:p>
            <a:pPr marL="0" indent="0">
              <a:buNone/>
            </a:pPr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DFF86F-1487-4A04-962D-27B2ED858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670" y="3164467"/>
            <a:ext cx="7407667" cy="250952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A39F2D5F-DD7D-4FBD-A38B-8D5610DB5F3B}"/>
              </a:ext>
            </a:extLst>
          </p:cNvPr>
          <p:cNvSpPr/>
          <p:nvPr/>
        </p:nvSpPr>
        <p:spPr>
          <a:xfrm rot="14919972">
            <a:off x="6656522" y="5597779"/>
            <a:ext cx="647700" cy="513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61510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 dirty="0">
                <a:solidFill>
                  <a:srgbClr val="FFFFFF"/>
                </a:solidFill>
              </a:rPr>
              <a:t>MySQL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b="1" dirty="0"/>
              <a:t>Mac</a:t>
            </a:r>
          </a:p>
          <a:p>
            <a:pPr lvl="1"/>
            <a:r>
              <a:rPr lang="en-CA" dirty="0"/>
              <a:t>You should have a MySQL choice under System Preferences</a:t>
            </a:r>
          </a:p>
          <a:p>
            <a:pPr lvl="1"/>
            <a:r>
              <a:rPr lang="en-CA" dirty="0"/>
              <a:t>Here is where you can start or stop MySQL</a:t>
            </a:r>
          </a:p>
          <a:p>
            <a:pPr marL="0" indent="0">
              <a:buNone/>
            </a:pPr>
            <a:r>
              <a:rPr lang="en-CA" sz="2400" b="1" dirty="0"/>
              <a:t>MySQL</a:t>
            </a:r>
          </a:p>
          <a:p>
            <a:pPr lvl="1"/>
            <a:r>
              <a:rPr lang="en-CA" dirty="0"/>
              <a:t>I am unsure of how to start and stop MySQL other than from the command line</a:t>
            </a:r>
          </a:p>
          <a:p>
            <a:r>
              <a:rPr lang="en-CA" sz="2400" dirty="0"/>
              <a:t>You can accept all default settings until the installation is complete from this point</a:t>
            </a:r>
          </a:p>
          <a:p>
            <a:pPr marL="0" indent="0">
              <a:buNone/>
            </a:pPr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3769105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4000" dirty="0">
                <a:solidFill>
                  <a:schemeClr val="bg1"/>
                </a:solidFill>
              </a:rPr>
              <a:t>Testing the Installation</a:t>
            </a:r>
            <a:endParaRPr lang="en-CA" sz="38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Ensure that the MySQL service is running</a:t>
            </a:r>
          </a:p>
          <a:p>
            <a:r>
              <a:rPr lang="en-CA" sz="2400" dirty="0"/>
              <a:t>Run </a:t>
            </a:r>
            <a:r>
              <a:rPr lang="en-CA" sz="2400" i="1" dirty="0">
                <a:latin typeface="Consolas" panose="020B0609020204030204" pitchFamily="49" charset="0"/>
              </a:rPr>
              <a:t>NetBeans</a:t>
            </a:r>
          </a:p>
          <a:p>
            <a:r>
              <a:rPr lang="en-CA" sz="2400" dirty="0"/>
              <a:t>Once running you need to create a JavaFX project</a:t>
            </a:r>
          </a:p>
          <a:p>
            <a:pPr lvl="1"/>
            <a:r>
              <a:rPr lang="en-CA" dirty="0"/>
              <a:t>This will automatically configure NetBeans </a:t>
            </a:r>
          </a:p>
          <a:p>
            <a:r>
              <a:rPr lang="en-CA" sz="2400" dirty="0"/>
              <a:t>Go to the </a:t>
            </a:r>
            <a:r>
              <a:rPr lang="en-CA" sz="2400" i="1" dirty="0">
                <a:latin typeface="Consolas" panose="020B0609020204030204" pitchFamily="49" charset="0"/>
              </a:rPr>
              <a:t>File</a:t>
            </a:r>
            <a:r>
              <a:rPr lang="en-CA" sz="2400" dirty="0"/>
              <a:t> menu and select </a:t>
            </a:r>
            <a:r>
              <a:rPr lang="en-CA" sz="2400" i="1" dirty="0">
                <a:latin typeface="Consolas" panose="020B0609020204030204" pitchFamily="49" charset="0"/>
              </a:rPr>
              <a:t>New Project</a:t>
            </a:r>
          </a:p>
          <a:p>
            <a:r>
              <a:rPr lang="en-CA" sz="2400" dirty="0"/>
              <a:t>Select </a:t>
            </a:r>
            <a:r>
              <a:rPr lang="en-CA" sz="2400" i="1" dirty="0">
                <a:latin typeface="Consolas" panose="020B0609020204030204" pitchFamily="49" charset="0"/>
              </a:rPr>
              <a:t>Simple JavaFX Maven Archetype</a:t>
            </a:r>
          </a:p>
          <a:p>
            <a:endParaRPr lang="en-CA" i="1" dirty="0">
              <a:latin typeface="Consolas" panose="020B0609020204030204" pitchFamily="49" charset="0"/>
            </a:endParaRPr>
          </a:p>
          <a:p>
            <a:endParaRPr lang="en-CA" i="1" dirty="0">
              <a:latin typeface="Consolas" panose="020B0609020204030204" pitchFamily="49" charset="0"/>
            </a:endParaRPr>
          </a:p>
          <a:p>
            <a:endParaRPr lang="en-CA" i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5F7F2C-FD74-4152-AC8E-C216565E4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2125" y="4504641"/>
            <a:ext cx="3848100" cy="165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616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4000" dirty="0">
                <a:solidFill>
                  <a:schemeClr val="bg1"/>
                </a:solidFill>
              </a:rPr>
              <a:t>Testing the Installation</a:t>
            </a:r>
            <a:endParaRPr lang="en-CA" sz="38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You should now see the following dialog</a:t>
            </a:r>
          </a:p>
          <a:p>
            <a:r>
              <a:rPr lang="en-CA" sz="2400" dirty="0"/>
              <a:t>If </a:t>
            </a:r>
            <a:r>
              <a:rPr lang="en-CA" sz="2400" i="1" dirty="0">
                <a:latin typeface="Consolas" panose="020B0609020204030204" pitchFamily="49" charset="0"/>
              </a:rPr>
              <a:t>The </a:t>
            </a:r>
            <a:r>
              <a:rPr lang="en-CA" sz="2400" i="1" dirty="0" err="1">
                <a:latin typeface="Consolas" panose="020B0609020204030204" pitchFamily="49" charset="0"/>
              </a:rPr>
              <a:t>nb-javac</a:t>
            </a:r>
            <a:r>
              <a:rPr lang="en-CA" sz="2400" i="1" dirty="0">
                <a:latin typeface="Consolas" panose="020B0609020204030204" pitchFamily="49" charset="0"/>
              </a:rPr>
              <a:t> Java editing support library</a:t>
            </a:r>
            <a:r>
              <a:rPr lang="en-CA" sz="2400" dirty="0"/>
              <a:t> is checked off then uncheck it</a:t>
            </a:r>
          </a:p>
          <a:p>
            <a:r>
              <a:rPr lang="en-CA" sz="2400" dirty="0"/>
              <a:t>Only </a:t>
            </a:r>
            <a:r>
              <a:rPr lang="en-CA" sz="2400" i="1" dirty="0">
                <a:latin typeface="Consolas" panose="020B0609020204030204" pitchFamily="49" charset="0"/>
              </a:rPr>
              <a:t>JavaFX Implementation for Windows</a:t>
            </a:r>
            <a:r>
              <a:rPr lang="en-CA" sz="2400" dirty="0"/>
              <a:t> or the equivalent for Mac/Linux should be checked</a:t>
            </a:r>
          </a:p>
          <a:p>
            <a:r>
              <a:rPr lang="en-CA" sz="2400" dirty="0"/>
              <a:t>Click on </a:t>
            </a:r>
            <a:r>
              <a:rPr lang="en-CA" sz="2400" i="1" dirty="0">
                <a:latin typeface="Consolas" panose="020B0609020204030204" pitchFamily="49" charset="0"/>
              </a:rPr>
              <a:t>Download and Activate…</a:t>
            </a:r>
          </a:p>
          <a:p>
            <a:endParaRPr lang="en-CA" i="1" dirty="0">
              <a:latin typeface="Consolas" panose="020B0609020204030204" pitchFamily="49" charset="0"/>
            </a:endParaRPr>
          </a:p>
          <a:p>
            <a:endParaRPr lang="en-CA" i="1" dirty="0">
              <a:latin typeface="Consolas" panose="020B0609020204030204" pitchFamily="49" charset="0"/>
            </a:endParaRPr>
          </a:p>
          <a:p>
            <a:endParaRPr lang="en-CA" i="1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CA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61904C-EC39-422A-B5AD-7D6B8953A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4583" y="4201432"/>
            <a:ext cx="681990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197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45B8E-D500-44F8-ACE8-FDE180FDB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Testing the Installation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995FC-5C3B-4C22-A520-1A4F2A359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Once JavaFX is setup you will be brought to the new project dialog</a:t>
            </a:r>
          </a:p>
          <a:p>
            <a:r>
              <a:rPr lang="en-CA" sz="2400" dirty="0"/>
              <a:t>Change the </a:t>
            </a:r>
            <a:r>
              <a:rPr lang="en-CA" sz="2400" i="1" dirty="0">
                <a:latin typeface="Consolas" panose="020B0609020204030204" pitchFamily="49" charset="0"/>
              </a:rPr>
              <a:t>Project Location</a:t>
            </a:r>
            <a:r>
              <a:rPr lang="en-CA" sz="2400" dirty="0"/>
              <a:t> to </a:t>
            </a:r>
            <a:r>
              <a:rPr lang="en-CA" sz="2400" i="1" dirty="0">
                <a:latin typeface="Consolas" panose="020B0609020204030204" pitchFamily="49" charset="0"/>
              </a:rPr>
              <a:t>C:\dev\420-517</a:t>
            </a:r>
          </a:p>
          <a:p>
            <a:r>
              <a:rPr lang="en-CA" sz="2400" dirty="0"/>
              <a:t>Change nothing else and click on </a:t>
            </a:r>
            <a:r>
              <a:rPr lang="en-CA" sz="2400" i="1" dirty="0">
                <a:latin typeface="Consolas" panose="020B0609020204030204" pitchFamily="49" charset="0"/>
              </a:rPr>
              <a:t>Finish</a:t>
            </a:r>
          </a:p>
          <a:p>
            <a:r>
              <a:rPr lang="en-CA" sz="2400" dirty="0"/>
              <a:t>You will see in the console window of NetBeans messages that state that files are being downloaded</a:t>
            </a:r>
          </a:p>
          <a:p>
            <a:r>
              <a:rPr lang="en-CA" sz="2400" dirty="0"/>
              <a:t>A simple Maven based project is now created</a:t>
            </a:r>
          </a:p>
          <a:p>
            <a:r>
              <a:rPr lang="en-CA" sz="2400" dirty="0"/>
              <a:t>Right mouse click on the project name </a:t>
            </a:r>
            <a:r>
              <a:rPr lang="en-CA" sz="2400" i="1" dirty="0">
                <a:latin typeface="Consolas" panose="020B0609020204030204" pitchFamily="49" charset="0"/>
              </a:rPr>
              <a:t>mavenproject1</a:t>
            </a:r>
            <a:r>
              <a:rPr lang="en-CA" sz="2400" dirty="0"/>
              <a:t> and select </a:t>
            </a:r>
            <a:r>
              <a:rPr lang="en-CA" sz="2400" i="1" dirty="0">
                <a:latin typeface="Consolas" panose="020B0609020204030204" pitchFamily="49" charset="0"/>
              </a:rPr>
              <a:t>Run</a:t>
            </a:r>
          </a:p>
          <a:p>
            <a:r>
              <a:rPr lang="en-CA" sz="2400" dirty="0"/>
              <a:t>After downloading some additional files from the Maven repository you should see: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281485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45B8E-D500-44F8-ACE8-FDE180FDB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Testing the Installation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995FC-5C3B-4C22-A520-1A4F2A359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If you see this window then the installation is complete for now</a:t>
            </a:r>
          </a:p>
          <a:p>
            <a:r>
              <a:rPr lang="en-CA" sz="2400" dirty="0"/>
              <a:t>We will test connecting to MySQL and </a:t>
            </a:r>
            <a:r>
              <a:rPr lang="en-CA" sz="2400" dirty="0" err="1"/>
              <a:t>SceneBuilder</a:t>
            </a:r>
            <a:r>
              <a:rPr lang="en-CA" sz="2400" dirty="0"/>
              <a:t> when we need to use them</a:t>
            </a:r>
          </a:p>
          <a:p>
            <a:r>
              <a:rPr lang="en-CA" sz="2400" dirty="0"/>
              <a:t>You are now ready for the warm up exercise</a:t>
            </a:r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471594-D020-42EF-93A2-230699916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4512" y="2955725"/>
            <a:ext cx="3847984" cy="30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44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FB7076-9AF4-4863-B908-3233F23E0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System Preparation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6D9F1-CC68-4A84-AF45-4A497063D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600" b="1"/>
              <a:t>Windows</a:t>
            </a:r>
          </a:p>
          <a:p>
            <a:r>
              <a:rPr lang="en-CA" sz="2600"/>
              <a:t>Add two folders named </a:t>
            </a:r>
            <a:r>
              <a:rPr lang="en-CA" sz="2600" i="1">
                <a:latin typeface="Consolas" panose="020B0609020204030204" pitchFamily="49" charset="0"/>
              </a:rPr>
              <a:t>dev</a:t>
            </a:r>
            <a:r>
              <a:rPr lang="en-CA" sz="2600"/>
              <a:t> and </a:t>
            </a:r>
            <a:r>
              <a:rPr lang="en-CA" sz="2600" i="1">
                <a:latin typeface="Consolas" panose="020B0609020204030204" pitchFamily="49" charset="0"/>
              </a:rPr>
              <a:t>devapp</a:t>
            </a:r>
            <a:r>
              <a:rPr lang="en-CA" sz="2600"/>
              <a:t> to your system</a:t>
            </a:r>
          </a:p>
          <a:p>
            <a:pPr lvl="1"/>
            <a:r>
              <a:rPr lang="en-CA" sz="2600"/>
              <a:t>Windows: recommended off of a root such as </a:t>
            </a:r>
            <a:r>
              <a:rPr lang="en-CA" sz="2600" i="1">
                <a:latin typeface="Consolas" panose="020B0609020204030204" pitchFamily="49" charset="0"/>
              </a:rPr>
              <a:t>C:\dev</a:t>
            </a:r>
            <a:r>
              <a:rPr lang="en-CA" sz="2600"/>
              <a:t> and </a:t>
            </a:r>
            <a:r>
              <a:rPr lang="en-CA" sz="2600" i="1">
                <a:latin typeface="Consolas" panose="020B0609020204030204" pitchFamily="49" charset="0"/>
              </a:rPr>
              <a:t>C:\devapp</a:t>
            </a:r>
            <a:r>
              <a:rPr lang="en-CA" sz="2600"/>
              <a:t> </a:t>
            </a:r>
          </a:p>
          <a:p>
            <a:pPr marL="0" indent="0">
              <a:buNone/>
            </a:pPr>
            <a:r>
              <a:rPr lang="en-CA" sz="2600" b="1"/>
              <a:t>Mac/Linux</a:t>
            </a:r>
          </a:p>
          <a:p>
            <a:pPr lvl="1"/>
            <a:r>
              <a:rPr lang="en-CA" sz="2600"/>
              <a:t>Usually installers do not give you the option of selecting the location of the installation</a:t>
            </a:r>
          </a:p>
          <a:p>
            <a:pPr lvl="1"/>
            <a:r>
              <a:rPr lang="en-CA" sz="2600"/>
              <a:t>Accept the default location even if given the option to select a folder</a:t>
            </a:r>
          </a:p>
          <a:p>
            <a:r>
              <a:rPr lang="en-CA" sz="2600"/>
              <a:t>For all operating systems any location can work but there must NOT be any spaces in the path</a:t>
            </a:r>
          </a:p>
        </p:txBody>
      </p:sp>
    </p:spTree>
    <p:extLst>
      <p:ext uri="{BB962C8B-B14F-4D97-AF65-F5344CB8AC3E}">
        <p14:creationId xmlns:p14="http://schemas.microsoft.com/office/powerpoint/2010/main" val="2806822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6"/>
            <a:ext cx="2889440" cy="3374708"/>
          </a:xfrm>
          <a:prstGeom prst="rect">
            <a:avLst/>
          </a:prstGeom>
          <a:solidFill>
            <a:srgbClr val="475C6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E5671D-1E17-4819-B51B-D4849270E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20"/>
            <a:ext cx="2304989" cy="2757904"/>
          </a:xfrm>
        </p:spPr>
        <p:txBody>
          <a:bodyPr>
            <a:normAutofit/>
          </a:bodyPr>
          <a:lstStyle/>
          <a:p>
            <a:r>
              <a:rPr lang="en-CA" sz="3600">
                <a:solidFill>
                  <a:srgbClr val="FFFFFF"/>
                </a:solidFill>
              </a:rPr>
              <a:t>Java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B380BB-D6E5-4B9A-8ECB-9AED62C0B0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3741" y="453980"/>
            <a:ext cx="4023359" cy="3368783"/>
          </a:xfrm>
          <a:prstGeom prst="rect">
            <a:avLst/>
          </a:prstGeom>
          <a:solidFill>
            <a:srgbClr val="FF9100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42C383-331B-49FA-8261-F1D0548DC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0179" y="716152"/>
            <a:ext cx="3605144" cy="282585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97E7429-DEA4-42B2-871B-7490EFFA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09719" y="453980"/>
            <a:ext cx="4023359" cy="3368783"/>
          </a:xfrm>
          <a:prstGeom prst="rect">
            <a:avLst/>
          </a:prstGeom>
          <a:solidFill>
            <a:srgbClr val="FF9100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ACA012-4AAD-48EC-80A0-3540C4491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5161" y="719794"/>
            <a:ext cx="3605144" cy="281856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3992578"/>
            <a:ext cx="2889504" cy="2406501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3741" y="3992578"/>
            <a:ext cx="8219337" cy="2406501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F60A38-94E7-436B-8887-2384A9716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3789" y="4173648"/>
            <a:ext cx="7523512" cy="2027976"/>
          </a:xfrm>
        </p:spPr>
        <p:txBody>
          <a:bodyPr anchor="ctr">
            <a:normAutofit/>
          </a:bodyPr>
          <a:lstStyle/>
          <a:p>
            <a:r>
              <a:rPr lang="en-CA" sz="1900" dirty="0"/>
              <a:t>Java 14 for 420-517 – Latest version</a:t>
            </a:r>
          </a:p>
          <a:p>
            <a:r>
              <a:rPr lang="en-CA" sz="1900" dirty="0"/>
              <a:t>Java 11 for 420-625 – LTS (long term support) version</a:t>
            </a:r>
          </a:p>
          <a:p>
            <a:r>
              <a:rPr lang="en-CA" sz="1900" dirty="0"/>
              <a:t>Download from </a:t>
            </a:r>
            <a:r>
              <a:rPr lang="en-CA" sz="1900" dirty="0">
                <a:hlinkClick r:id="rId4"/>
              </a:rPr>
              <a:t>https://adoptopenjdk.net/</a:t>
            </a:r>
            <a:endParaRPr lang="en-CA" sz="1900" dirty="0"/>
          </a:p>
          <a:p>
            <a:r>
              <a:rPr lang="en-CA" sz="1900" dirty="0"/>
              <a:t>Only for Java 14 do you set </a:t>
            </a:r>
            <a:r>
              <a:rPr lang="en-CA" sz="1900" dirty="0">
                <a:latin typeface="Consolas" panose="020B0609020204030204" pitchFamily="49" charset="0"/>
              </a:rPr>
              <a:t>JAVA_HOME</a:t>
            </a:r>
            <a:endParaRPr lang="en-CA" sz="1900" dirty="0"/>
          </a:p>
          <a:p>
            <a:endParaRPr lang="en-CA" sz="1900" dirty="0"/>
          </a:p>
        </p:txBody>
      </p:sp>
    </p:spTree>
    <p:extLst>
      <p:ext uri="{BB962C8B-B14F-4D97-AF65-F5344CB8AC3E}">
        <p14:creationId xmlns:p14="http://schemas.microsoft.com/office/powerpoint/2010/main" val="3188228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18DBF1-1683-413F-913E-7D635C42C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Apache NetBeans 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AC2CA-FBCA-4DAE-ADF3-307FB74CD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Download it from </a:t>
            </a:r>
            <a:r>
              <a:rPr lang="en-CA" sz="2000" dirty="0">
                <a:hlinkClick r:id="rId2"/>
              </a:rPr>
              <a:t>https://netbeans.apache.org/download/nb120/nb120.html</a:t>
            </a:r>
            <a:endParaRPr lang="en-CA" sz="2000" dirty="0"/>
          </a:p>
          <a:p>
            <a:r>
              <a:rPr lang="en-CA" sz="2400" dirty="0"/>
              <a:t>Mac/Linux</a:t>
            </a:r>
          </a:p>
          <a:p>
            <a:pPr lvl="1"/>
            <a:r>
              <a:rPr lang="en-CA" dirty="0"/>
              <a:t>Accept the default location for the installation </a:t>
            </a:r>
          </a:p>
          <a:p>
            <a:r>
              <a:rPr lang="en-CA" sz="2400" dirty="0"/>
              <a:t>Windows</a:t>
            </a:r>
          </a:p>
          <a:p>
            <a:pPr lvl="1"/>
            <a:r>
              <a:rPr lang="en-CA" dirty="0"/>
              <a:t>Install into the </a:t>
            </a:r>
            <a:r>
              <a:rPr lang="en-CA" i="1" dirty="0" err="1">
                <a:latin typeface="Consolas" panose="020B0609020204030204" pitchFamily="49" charset="0"/>
              </a:rPr>
              <a:t>devapp</a:t>
            </a:r>
            <a:r>
              <a:rPr lang="en-CA" dirty="0"/>
              <a:t> folder</a:t>
            </a:r>
          </a:p>
          <a:p>
            <a:pPr lvl="1"/>
            <a:r>
              <a:rPr lang="en-CA" dirty="0"/>
              <a:t>Change </a:t>
            </a:r>
            <a:r>
              <a:rPr lang="en-CA" i="1" dirty="0">
                <a:latin typeface="Consolas" panose="020B0609020204030204" pitchFamily="49" charset="0"/>
              </a:rPr>
              <a:t>C:\Program Files\NetBeans-12.0</a:t>
            </a:r>
            <a:r>
              <a:rPr lang="en-CA" i="1" dirty="0"/>
              <a:t> </a:t>
            </a:r>
          </a:p>
          <a:p>
            <a:pPr marL="457200" lvl="1" indent="0">
              <a:buNone/>
            </a:pPr>
            <a:r>
              <a:rPr lang="en-CA" dirty="0"/>
              <a:t>	      to </a:t>
            </a:r>
            <a:r>
              <a:rPr lang="en-CA" i="1" dirty="0">
                <a:latin typeface="Consolas" panose="020B0609020204030204" pitchFamily="49" charset="0"/>
              </a:rPr>
              <a:t>C:\devapp\NetBeans-12.0</a:t>
            </a:r>
          </a:p>
          <a:p>
            <a:pPr lvl="1"/>
            <a:r>
              <a:rPr lang="en-CA" dirty="0"/>
              <a:t>Adjust accordingly if </a:t>
            </a:r>
            <a:r>
              <a:rPr lang="en-CA" i="1" dirty="0" err="1">
                <a:latin typeface="Consolas" panose="020B0609020204030204" pitchFamily="49" charset="0"/>
              </a:rPr>
              <a:t>devapp</a:t>
            </a:r>
            <a:r>
              <a:rPr lang="en-CA" dirty="0"/>
              <a:t> is not on Drive C.</a:t>
            </a:r>
          </a:p>
          <a:p>
            <a:pPr lvl="1"/>
            <a:r>
              <a:rPr lang="en-CA" dirty="0"/>
              <a:t>All other choices are the default</a:t>
            </a:r>
          </a:p>
        </p:txBody>
      </p:sp>
    </p:spTree>
    <p:extLst>
      <p:ext uri="{BB962C8B-B14F-4D97-AF65-F5344CB8AC3E}">
        <p14:creationId xmlns:p14="http://schemas.microsoft.com/office/powerpoint/2010/main" val="784201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F77C6-B018-42B6-B638-FDC8AB934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Apache NetBeans 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811A1-BA1C-4795-8F7C-F2F1AB295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345947" cy="5475129"/>
          </a:xfrm>
        </p:spPr>
        <p:txBody>
          <a:bodyPr anchor="ctr">
            <a:normAutofit/>
          </a:bodyPr>
          <a:lstStyle/>
          <a:p>
            <a:r>
              <a:rPr lang="en-CA" sz="1800" dirty="0"/>
              <a:t>Before you run NetBeans for the first time in Windows there are two configuration changes I recommend (not required for Mac/Linux)</a:t>
            </a:r>
          </a:p>
          <a:p>
            <a:r>
              <a:rPr lang="en-CA" sz="1800" dirty="0"/>
              <a:t>There are not required and are optional</a:t>
            </a:r>
          </a:p>
          <a:p>
            <a:r>
              <a:rPr lang="en-CA" sz="1800" dirty="0"/>
              <a:t>Open the text file </a:t>
            </a:r>
          </a:p>
          <a:p>
            <a:pPr marL="457200" lvl="1" indent="0">
              <a:buNone/>
            </a:pPr>
            <a:r>
              <a:rPr lang="fr-FR" sz="1800" i="1" dirty="0">
                <a:latin typeface="Consolas" panose="020B0609020204030204" pitchFamily="49" charset="0"/>
              </a:rPr>
              <a:t>C:\devapp\NetBeans-12.0\netbeans\etc</a:t>
            </a:r>
            <a:r>
              <a:rPr lang="en-CA" sz="1800" i="1" dirty="0">
                <a:latin typeface="Consolas" panose="020B0609020204030204" pitchFamily="49" charset="0"/>
              </a:rPr>
              <a:t>\</a:t>
            </a:r>
            <a:r>
              <a:rPr lang="en-CA" sz="1800" i="1" dirty="0" err="1">
                <a:latin typeface="Consolas" panose="020B0609020204030204" pitchFamily="49" charset="0"/>
              </a:rPr>
              <a:t>netbeans.conf</a:t>
            </a:r>
            <a:endParaRPr lang="en-CA" sz="1800" i="1" dirty="0">
              <a:latin typeface="Consolas" panose="020B0609020204030204" pitchFamily="49" charset="0"/>
            </a:endParaRPr>
          </a:p>
          <a:p>
            <a:r>
              <a:rPr lang="en-CA" sz="1800" dirty="0"/>
              <a:t>Replace</a:t>
            </a:r>
          </a:p>
          <a:p>
            <a:pPr marL="0" indent="0">
              <a:buNone/>
            </a:pPr>
            <a:r>
              <a:rPr lang="en-CA" sz="1800" i="1" dirty="0" err="1">
                <a:latin typeface="Consolas" panose="020B0609020204030204" pitchFamily="49" charset="0"/>
              </a:rPr>
              <a:t>netbeans_default_userdir</a:t>
            </a:r>
            <a:r>
              <a:rPr lang="en-CA" sz="1800" i="1" dirty="0">
                <a:latin typeface="Consolas" panose="020B0609020204030204" pitchFamily="49" charset="0"/>
              </a:rPr>
              <a:t>="${DEFAULT_USERDIR_ROOT}/12.0"</a:t>
            </a:r>
          </a:p>
          <a:p>
            <a:pPr marL="0" indent="0">
              <a:buNone/>
            </a:pPr>
            <a:r>
              <a:rPr lang="en-CA" sz="1800" i="1" dirty="0" err="1">
                <a:latin typeface="Consolas" panose="020B0609020204030204" pitchFamily="49" charset="0"/>
              </a:rPr>
              <a:t>netbeans_default_cachedir</a:t>
            </a:r>
            <a:r>
              <a:rPr lang="en-CA" sz="1800" i="1" dirty="0">
                <a:latin typeface="Consolas" panose="020B0609020204030204" pitchFamily="49" charset="0"/>
              </a:rPr>
              <a:t>="${DEFAULT_CACHEDIR_ROOT}/12.0"</a:t>
            </a:r>
          </a:p>
          <a:p>
            <a:r>
              <a:rPr lang="en-CA" sz="1800" dirty="0"/>
              <a:t>With</a:t>
            </a:r>
          </a:p>
          <a:p>
            <a:pPr marL="0" indent="0">
              <a:buNone/>
            </a:pPr>
            <a:r>
              <a:rPr lang="en-CA" sz="1800" i="1" dirty="0" err="1">
                <a:latin typeface="Consolas" panose="020B0609020204030204" pitchFamily="49" charset="0"/>
              </a:rPr>
              <a:t>netbeans_default_userdir</a:t>
            </a:r>
            <a:r>
              <a:rPr lang="en-CA" sz="1800" i="1" dirty="0">
                <a:latin typeface="Consolas" panose="020B0609020204030204" pitchFamily="49" charset="0"/>
              </a:rPr>
              <a:t>= "C:\devapp\NB\USERDIR\12.0"</a:t>
            </a:r>
          </a:p>
          <a:p>
            <a:pPr marL="0" indent="0">
              <a:buNone/>
            </a:pPr>
            <a:r>
              <a:rPr lang="en-CA" sz="1800" i="1" dirty="0" err="1">
                <a:latin typeface="Consolas" panose="020B0609020204030204" pitchFamily="49" charset="0"/>
              </a:rPr>
              <a:t>netbeans_default_cachedir</a:t>
            </a:r>
            <a:r>
              <a:rPr lang="en-CA" sz="1800" i="1" dirty="0">
                <a:latin typeface="Consolas" panose="020B0609020204030204" pitchFamily="49" charset="0"/>
              </a:rPr>
              <a:t>="C:\devapp\NB\CACHEDIR\12.0"</a:t>
            </a:r>
          </a:p>
        </p:txBody>
      </p:sp>
    </p:spTree>
    <p:extLst>
      <p:ext uri="{BB962C8B-B14F-4D97-AF65-F5344CB8AC3E}">
        <p14:creationId xmlns:p14="http://schemas.microsoft.com/office/powerpoint/2010/main" val="1757553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DD9210-BEF8-4B2D-AE28-344BD5637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Apache NetBeans 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B7D01-597B-489D-8EA6-93ACB48AF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Open the text file </a:t>
            </a:r>
          </a:p>
          <a:p>
            <a:pPr marL="457200" lvl="1" indent="0">
              <a:buNone/>
            </a:pPr>
            <a:r>
              <a:rPr lang="en-CA" i="1" dirty="0">
                <a:latin typeface="Consolas" panose="020B0609020204030204" pitchFamily="49" charset="0"/>
              </a:rPr>
              <a:t>C:\devapp\NetBeans-12.0\</a:t>
            </a:r>
          </a:p>
          <a:p>
            <a:pPr marL="457200" lvl="1" indent="0">
              <a:buNone/>
            </a:pPr>
            <a:r>
              <a:rPr lang="en-CA" i="1" dirty="0" err="1">
                <a:latin typeface="Consolas" panose="020B0609020204030204" pitchFamily="49" charset="0"/>
              </a:rPr>
              <a:t>netbeans</a:t>
            </a:r>
            <a:r>
              <a:rPr lang="en-CA" i="1" dirty="0">
                <a:latin typeface="Consolas" panose="020B0609020204030204" pitchFamily="49" charset="0"/>
              </a:rPr>
              <a:t>\java\maven\conf\</a:t>
            </a:r>
          </a:p>
          <a:p>
            <a:pPr marL="457200" lvl="1" indent="0">
              <a:buNone/>
            </a:pPr>
            <a:r>
              <a:rPr lang="en-CA" i="1" dirty="0">
                <a:latin typeface="Consolas" panose="020B0609020204030204" pitchFamily="49" charset="0"/>
              </a:rPr>
              <a:t>settings.xml</a:t>
            </a:r>
          </a:p>
          <a:p>
            <a:r>
              <a:rPr lang="en-CA" sz="2400" dirty="0"/>
              <a:t>Locate the following line that is in a comment:</a:t>
            </a:r>
          </a:p>
          <a:p>
            <a:pPr marL="0" indent="0">
              <a:buNone/>
            </a:pPr>
            <a:r>
              <a:rPr lang="en-US" sz="2400" i="1" dirty="0">
                <a:latin typeface="Consolas" panose="020B0609020204030204" pitchFamily="49" charset="0"/>
              </a:rPr>
              <a:t>&lt;</a:t>
            </a:r>
            <a:r>
              <a:rPr lang="en-US" sz="2400" i="1" dirty="0" err="1">
                <a:latin typeface="Consolas" panose="020B0609020204030204" pitchFamily="49" charset="0"/>
              </a:rPr>
              <a:t>localRepository</a:t>
            </a:r>
            <a:r>
              <a:rPr lang="en-US" sz="2400" i="1" dirty="0">
                <a:latin typeface="Consolas" panose="020B0609020204030204" pitchFamily="49" charset="0"/>
              </a:rPr>
              <a:t>&gt;/path/to/local/repo</a:t>
            </a:r>
          </a:p>
          <a:p>
            <a:pPr marL="0" indent="0">
              <a:buNone/>
            </a:pPr>
            <a:r>
              <a:rPr lang="en-US" sz="2400" i="1" dirty="0">
                <a:latin typeface="Consolas" panose="020B0609020204030204" pitchFamily="49" charset="0"/>
              </a:rPr>
              <a:t>&lt;/</a:t>
            </a:r>
            <a:r>
              <a:rPr lang="en-US" sz="2400" i="1" dirty="0" err="1">
                <a:latin typeface="Consolas" panose="020B0609020204030204" pitchFamily="49" charset="0"/>
              </a:rPr>
              <a:t>localRepository</a:t>
            </a:r>
            <a:r>
              <a:rPr lang="en-US" sz="2400" i="1" dirty="0">
                <a:latin typeface="Consolas" panose="020B0609020204030204" pitchFamily="49" charset="0"/>
              </a:rPr>
              <a:t>&gt;</a:t>
            </a:r>
            <a:endParaRPr lang="en-CA" sz="2400" i="1" dirty="0">
              <a:latin typeface="Consolas" panose="020B0609020204030204" pitchFamily="49" charset="0"/>
            </a:endParaRPr>
          </a:p>
          <a:p>
            <a:r>
              <a:rPr lang="en-CA" sz="2400" dirty="0"/>
              <a:t>Change it to</a:t>
            </a:r>
          </a:p>
          <a:p>
            <a:pPr marL="0" indent="0">
              <a:buNone/>
            </a:pPr>
            <a:r>
              <a:rPr lang="en-US" sz="2400" i="1" dirty="0">
                <a:latin typeface="Consolas" panose="020B0609020204030204" pitchFamily="49" charset="0"/>
              </a:rPr>
              <a:t>&lt;</a:t>
            </a:r>
            <a:r>
              <a:rPr lang="en-US" sz="2400" i="1" dirty="0" err="1">
                <a:latin typeface="Consolas" panose="020B0609020204030204" pitchFamily="49" charset="0"/>
              </a:rPr>
              <a:t>localRepository</a:t>
            </a:r>
            <a:r>
              <a:rPr lang="en-US" sz="2400" i="1" dirty="0"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400" i="1" dirty="0">
                <a:latin typeface="Consolas" panose="020B0609020204030204" pitchFamily="49" charset="0"/>
              </a:rPr>
              <a:t>C:/devapp/.m2/repository</a:t>
            </a:r>
          </a:p>
          <a:p>
            <a:pPr marL="0" indent="0">
              <a:buNone/>
            </a:pPr>
            <a:r>
              <a:rPr lang="en-US" sz="2400" i="1" dirty="0">
                <a:latin typeface="Consolas" panose="020B0609020204030204" pitchFamily="49" charset="0"/>
              </a:rPr>
              <a:t>&lt;/</a:t>
            </a:r>
            <a:r>
              <a:rPr lang="en-US" sz="2400" i="1" dirty="0" err="1">
                <a:latin typeface="Consolas" panose="020B0609020204030204" pitchFamily="49" charset="0"/>
              </a:rPr>
              <a:t>localRepository</a:t>
            </a:r>
            <a:r>
              <a:rPr lang="en-US" sz="2400" i="1" dirty="0">
                <a:latin typeface="Consolas" panose="020B0609020204030204" pitchFamily="49" charset="0"/>
              </a:rPr>
              <a:t>&gt;</a:t>
            </a:r>
            <a:endParaRPr lang="en-CA" sz="2400" i="1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502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>
                <a:solidFill>
                  <a:srgbClr val="FFFFFF"/>
                </a:solidFill>
              </a:rPr>
              <a:t>Gluon SceneBuilder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600"/>
              <a:t>Download from </a:t>
            </a:r>
            <a:r>
              <a:rPr lang="en-CA" sz="2600">
                <a:hlinkClick r:id="rId2"/>
              </a:rPr>
              <a:t>https://gluonhq.com/products/scene-builder/#download</a:t>
            </a:r>
            <a:endParaRPr lang="en-CA" sz="2600"/>
          </a:p>
          <a:p>
            <a:r>
              <a:rPr lang="en-CA" sz="2600"/>
              <a:t>Mac/Linux</a:t>
            </a:r>
          </a:p>
          <a:p>
            <a:pPr lvl="1"/>
            <a:r>
              <a:rPr lang="en-CA" sz="2600"/>
              <a:t>Accept all defaults for the installation</a:t>
            </a:r>
          </a:p>
          <a:p>
            <a:r>
              <a:rPr lang="en-CA" sz="2600"/>
              <a:t>Windows</a:t>
            </a:r>
          </a:p>
          <a:p>
            <a:pPr lvl="1"/>
            <a:r>
              <a:rPr lang="en-CA" sz="2600"/>
              <a:t>Accept all defaults for the installation</a:t>
            </a:r>
          </a:p>
          <a:p>
            <a:pPr lvl="1"/>
            <a:r>
              <a:rPr lang="en-CA" sz="2600"/>
              <a:t>Move the </a:t>
            </a:r>
            <a:r>
              <a:rPr lang="en-CA" sz="2600" i="1">
                <a:latin typeface="Consolas" panose="020B0609020204030204" pitchFamily="49" charset="0"/>
              </a:rPr>
              <a:t>SceneBuilder</a:t>
            </a:r>
            <a:r>
              <a:rPr lang="en-CA" sz="2600"/>
              <a:t> folder from </a:t>
            </a:r>
            <a:r>
              <a:rPr lang="en-CA" sz="2600" i="1">
                <a:latin typeface="Consolas" panose="020B0609020204030204" pitchFamily="49" charset="0"/>
              </a:rPr>
              <a:t>C:\Program Files\</a:t>
            </a:r>
            <a:r>
              <a:rPr lang="en-CA" sz="2600"/>
              <a:t> to </a:t>
            </a:r>
            <a:r>
              <a:rPr lang="en-CA" sz="2600" i="1">
                <a:latin typeface="Consolas" panose="020B0609020204030204" pitchFamily="49" charset="0"/>
              </a:rPr>
              <a:t>C:\devapp\</a:t>
            </a:r>
          </a:p>
          <a:p>
            <a:endParaRPr lang="en-CA" sz="2600"/>
          </a:p>
        </p:txBody>
      </p:sp>
    </p:spTree>
    <p:extLst>
      <p:ext uri="{BB962C8B-B14F-4D97-AF65-F5344CB8AC3E}">
        <p14:creationId xmlns:p14="http://schemas.microsoft.com/office/powerpoint/2010/main" val="2283452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4" y="448055"/>
            <a:ext cx="3414370" cy="3801257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1BDF9-7CEA-4D2C-84AD-4E4786BBF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731519"/>
            <a:ext cx="2845191" cy="3237579"/>
          </a:xfrm>
        </p:spPr>
        <p:txBody>
          <a:bodyPr>
            <a:normAutofit/>
          </a:bodyPr>
          <a:lstStyle/>
          <a:p>
            <a:r>
              <a:rPr lang="en-CA" sz="3800" dirty="0">
                <a:solidFill>
                  <a:srgbClr val="FFFFFF"/>
                </a:solidFill>
              </a:rPr>
              <a:t>MySQL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343" y="4419227"/>
            <a:ext cx="3414369" cy="197985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4603" y="448055"/>
            <a:ext cx="7688475" cy="595274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B1C5A-ACA4-4F06-802A-0E4EC6FAB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709" y="686862"/>
            <a:ext cx="7037591" cy="5475129"/>
          </a:xfrm>
        </p:spPr>
        <p:txBody>
          <a:bodyPr anchor="ctr">
            <a:normAutofit/>
          </a:bodyPr>
          <a:lstStyle/>
          <a:p>
            <a:r>
              <a:rPr lang="en-CA" sz="2400" dirty="0"/>
              <a:t>Download and install the Community Server from </a:t>
            </a:r>
            <a:r>
              <a:rPr lang="en-CA" sz="2400" dirty="0">
                <a:hlinkClick r:id="rId2"/>
              </a:rPr>
              <a:t>https://dev.mysql.com/downloads/installer/</a:t>
            </a:r>
            <a:endParaRPr lang="en-CA" sz="2400" dirty="0"/>
          </a:p>
          <a:p>
            <a:r>
              <a:rPr lang="en-CA" sz="2400" dirty="0"/>
              <a:t>Choose the </a:t>
            </a:r>
            <a:r>
              <a:rPr lang="en-CA" sz="2400" i="1" dirty="0">
                <a:latin typeface="Consolas" panose="020B0609020204030204" pitchFamily="49" charset="0"/>
              </a:rPr>
              <a:t>Custom</a:t>
            </a:r>
            <a:r>
              <a:rPr lang="en-CA" sz="2400" dirty="0"/>
              <a:t> setup type</a:t>
            </a:r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400" dirty="0"/>
          </a:p>
          <a:p>
            <a:endParaRPr lang="en-CA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942FB9-3499-4B23-B3C6-4B1E12A66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259" y="2184007"/>
            <a:ext cx="5594314" cy="4215071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B8FB5C03-0AD9-4FE3-B438-BEFCA9B1479D}"/>
              </a:ext>
            </a:extLst>
          </p:cNvPr>
          <p:cNvSpPr/>
          <p:nvPr/>
        </p:nvSpPr>
        <p:spPr>
          <a:xfrm rot="16903437">
            <a:off x="6128114" y="5519914"/>
            <a:ext cx="476250" cy="3333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799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E52985E-2553-471E-82AA-5ED7A3298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3308" y="352931"/>
            <a:ext cx="11438793" cy="184425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409713-E06E-4015-9F50-D870D2181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70" y="506727"/>
            <a:ext cx="3885141" cy="1526741"/>
          </a:xfrm>
        </p:spPr>
        <p:txBody>
          <a:bodyPr>
            <a:normAutofit/>
          </a:bodyPr>
          <a:lstStyle/>
          <a:p>
            <a:pPr algn="r"/>
            <a:r>
              <a:rPr lang="en-CA" sz="3000">
                <a:solidFill>
                  <a:schemeClr val="bg1"/>
                </a:solidFill>
              </a:rPr>
              <a:t>MySQL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AE3ABC6-4042-4293-A7DF-F01181363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739873" y="580963"/>
            <a:ext cx="0" cy="137160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45823-7E61-4D7B-8519-18B27A130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36" y="506727"/>
            <a:ext cx="6609921" cy="1526741"/>
          </a:xfrm>
        </p:spPr>
        <p:txBody>
          <a:bodyPr anchor="ctr">
            <a:normAutofit/>
          </a:bodyPr>
          <a:lstStyle/>
          <a:p>
            <a:r>
              <a:rPr lang="en-CA" sz="2200">
                <a:solidFill>
                  <a:schemeClr val="bg1"/>
                </a:solidFill>
              </a:rPr>
              <a:t>Now you must select which components of MySQL you need.</a:t>
            </a:r>
          </a:p>
          <a:p>
            <a:endParaRPr lang="en-CA" sz="22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5745E7-D7DE-4C69-8FB4-88F1DCD050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0684"/>
          <a:stretch/>
        </p:blipFill>
        <p:spPr>
          <a:xfrm>
            <a:off x="393308" y="2523915"/>
            <a:ext cx="5559480" cy="37490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9FBCEC-52B6-4C4E-AF26-B8177E458D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10478"/>
          <a:stretch/>
        </p:blipFill>
        <p:spPr>
          <a:xfrm>
            <a:off x="6251736" y="2527997"/>
            <a:ext cx="5546955" cy="374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486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813</Words>
  <Application>Microsoft Office PowerPoint</Application>
  <PresentationFormat>Widescreen</PresentationFormat>
  <Paragraphs>137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Office Theme</vt:lpstr>
      <vt:lpstr>Software Development Project Java III Course Software</vt:lpstr>
      <vt:lpstr>System Preparation</vt:lpstr>
      <vt:lpstr>Java</vt:lpstr>
      <vt:lpstr>Apache NetBeans 12</vt:lpstr>
      <vt:lpstr>Apache NetBeans 12</vt:lpstr>
      <vt:lpstr>Apache NetBeans 12</vt:lpstr>
      <vt:lpstr>Gluon SceneBuilder</vt:lpstr>
      <vt:lpstr>MySQL</vt:lpstr>
      <vt:lpstr>MySQL</vt:lpstr>
      <vt:lpstr>MySQL</vt:lpstr>
      <vt:lpstr>MySQL</vt:lpstr>
      <vt:lpstr>MySQL</vt:lpstr>
      <vt:lpstr>MySQL</vt:lpstr>
      <vt:lpstr>Testing the Installation</vt:lpstr>
      <vt:lpstr>Testing the Installation</vt:lpstr>
      <vt:lpstr>Testing the Installation</vt:lpstr>
      <vt:lpstr>Testing the Installation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Project Java III Course Software</dc:title>
  <dc:creator>Kenneth Fogel</dc:creator>
  <cp:lastModifiedBy>Kenneth Fogel</cp:lastModifiedBy>
  <cp:revision>2</cp:revision>
  <dcterms:created xsi:type="dcterms:W3CDTF">2020-08-26T21:16:34Z</dcterms:created>
  <dcterms:modified xsi:type="dcterms:W3CDTF">2020-08-29T21:49:10Z</dcterms:modified>
</cp:coreProperties>
</file>

<file path=docProps/thumbnail.jpeg>
</file>